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8" r:id="rId7"/>
    <p:sldId id="260" r:id="rId8"/>
    <p:sldId id="269" r:id="rId9"/>
    <p:sldId id="270" r:id="rId10"/>
    <p:sldId id="271" r:id="rId11"/>
    <p:sldId id="273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34" autoAdjust="0"/>
  </p:normalViewPr>
  <p:slideViewPr>
    <p:cSldViewPr snapToGrid="0">
      <p:cViewPr varScale="1">
        <p:scale>
          <a:sx n="126" d="100"/>
          <a:sy n="126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BCF84-F7AF-4899-B0E5-4E621B668CD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8A720-447D-43F2-AB9C-7A9F97B2F0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671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yourself briefly.</a:t>
            </a:r>
          </a:p>
          <a:p>
            <a:r>
              <a:rPr lang="en-US" dirty="0"/>
              <a:t>Set context: </a:t>
            </a:r>
            <a:r>
              <a:rPr lang="en-US" i="1" dirty="0"/>
              <a:t>“Today we’ll see how to make AI pipelines safe enough for banking regulators.”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8A720-447D-43F2-AB9C-7A9F97B2F00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282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single compliance failure can cost millions in fines.</a:t>
            </a:r>
          </a:p>
          <a:p>
            <a:r>
              <a:rPr lang="en-US" dirty="0"/>
              <a:t>AI cannot be a black box in regulated domains.</a:t>
            </a:r>
          </a:p>
          <a:p>
            <a:r>
              <a:rPr lang="en-US" dirty="0"/>
              <a:t>These 3 pillars form the backbone of safe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8A720-447D-43F2-AB9C-7A9F97B2F00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48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up problem context.</a:t>
            </a:r>
          </a:p>
          <a:p>
            <a:r>
              <a:rPr lang="en-US" dirty="0"/>
              <a:t>Highlight pain points: hallucination, PII leaks, policy drift.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8A720-447D-43F2-AB9C-7A9F97B2F00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40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78CEE-F37D-68E0-ECC0-D6420161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744E53-F02C-1918-5080-DDC468981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08AF7E-2302-5A7E-2B63-B9CA75A31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up problem context.</a:t>
            </a:r>
          </a:p>
          <a:p>
            <a:r>
              <a:rPr lang="en-US" dirty="0"/>
              <a:t>Highlight pain points: hallucination, PII leaks, policy drift.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D5400-8AAF-5EF2-46DD-7D44E0F9F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8A720-447D-43F2-AB9C-7A9F97B2F00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38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8A720-447D-43F2-AB9C-7A9F97B2F00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783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C1814-38F5-2E3D-7012-E0A572C8A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CE721-DA3F-8B58-6332-8F0D0003F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E1DB-E9AE-734E-47D7-940FA5C33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C268D-F9F0-5245-D4F1-2B5084BC7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8A720-447D-43F2-AB9C-7A9F97B2F00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2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rcRect l="3724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11920" y="490680"/>
            <a:ext cx="5024520" cy="1759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585760" y="691200"/>
            <a:ext cx="3469320" cy="4452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92;p19"/>
          <p:cNvPicPr/>
          <p:nvPr/>
        </p:nvPicPr>
        <p:blipFill>
          <a:blip r:embed="rId2"/>
          <a:stretch/>
        </p:blipFill>
        <p:spPr>
          <a:xfrm rot="10800000" flipH="1">
            <a:off x="0" y="192240"/>
            <a:ext cx="9143640" cy="49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531648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title"/>
          </p:nvPr>
        </p:nvSpPr>
        <p:spPr>
          <a:xfrm>
            <a:off x="5316480" y="166788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title"/>
          </p:nvPr>
        </p:nvSpPr>
        <p:spPr>
          <a:xfrm>
            <a:off x="2865240" y="1668240"/>
            <a:ext cx="7927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title"/>
          </p:nvPr>
        </p:nvSpPr>
        <p:spPr>
          <a:xfrm>
            <a:off x="286452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title"/>
          </p:nvPr>
        </p:nvSpPr>
        <p:spPr>
          <a:xfrm>
            <a:off x="412200" y="166788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7"/>
          <p:cNvSpPr>
            <a:spLocks noGrp="1"/>
          </p:cNvSpPr>
          <p:nvPr>
            <p:ph type="title"/>
          </p:nvPr>
        </p:nvSpPr>
        <p:spPr>
          <a:xfrm>
            <a:off x="412200" y="3476520"/>
            <a:ext cx="79452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65560" y="510480"/>
            <a:ext cx="41929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title"/>
          </p:nvPr>
        </p:nvSpPr>
        <p:spPr>
          <a:xfrm>
            <a:off x="565560" y="1970280"/>
            <a:ext cx="4192920" cy="75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5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4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8" name="Google Shape;111;p20"/>
          <p:cNvPicPr/>
          <p:nvPr/>
        </p:nvPicPr>
        <p:blipFill>
          <a:blip r:embed="rId2"/>
          <a:srcRect l="659" r="5106" b="5177"/>
          <a:stretch/>
        </p:blipFill>
        <p:spPr>
          <a:xfrm rot="10800000">
            <a:off x="56880" y="0"/>
            <a:ext cx="9087120" cy="514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" name="Google Shape;112;p20"/>
          <p:cNvPicPr/>
          <p:nvPr/>
        </p:nvPicPr>
        <p:blipFill>
          <a:blip r:embed="rId3"/>
          <a:srcRect l="73197" t="14242" b="33519"/>
          <a:stretch/>
        </p:blipFill>
        <p:spPr>
          <a:xfrm rot="10800000">
            <a:off x="360" y="2557440"/>
            <a:ext cx="2449440" cy="258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836600" y="1193400"/>
            <a:ext cx="4307040" cy="3949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4;p3"/>
          <p:cNvPicPr/>
          <p:nvPr/>
        </p:nvPicPr>
        <p:blipFill>
          <a:blip r:embed="rId2"/>
          <a:srcRect l="373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70080" y="2355480"/>
            <a:ext cx="4792680" cy="158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6351120" y="152640"/>
            <a:ext cx="1267920" cy="12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95520" y="1507320"/>
            <a:ext cx="3948480" cy="297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115;p21"/>
          <p:cNvPicPr/>
          <p:nvPr/>
        </p:nvPicPr>
        <p:blipFill>
          <a:blip r:embed="rId2"/>
          <a:srcRect l="-8567" r="12300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7" name="Google Shape;118;p21"/>
          <p:cNvSpPr/>
          <p:nvPr/>
        </p:nvSpPr>
        <p:spPr>
          <a:xfrm>
            <a:off x="5766840" y="3377160"/>
            <a:ext cx="297684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000" b="1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CREDITS: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This presentation template was created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3"/>
              </a:rPr>
              <a:t>Slidesgo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, and includes icons, infographics &amp; images by </a:t>
            </a:r>
            <a:r>
              <a:rPr lang="en" sz="1000" b="1" u="sng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4"/>
              </a:rPr>
              <a:t>Freepik</a:t>
            </a:r>
            <a:r>
              <a:rPr lang="en" sz="1000" b="0" u="none" strike="noStrik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20;p4"/>
          <p:cNvPicPr/>
          <p:nvPr/>
        </p:nvPicPr>
        <p:blipFill>
          <a:blip r:embed="rId2"/>
          <a:srcRect t="-7978" b="7978"/>
          <a:stretch/>
        </p:blipFill>
        <p:spPr>
          <a:xfrm rot="10800000" flipH="1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1248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13280" y="1089000"/>
            <a:ext cx="8124840" cy="3430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24;p5"/>
          <p:cNvGrpSpPr/>
          <p:nvPr/>
        </p:nvGrpSpPr>
        <p:grpSpPr>
          <a:xfrm>
            <a:off x="0" y="0"/>
            <a:ext cx="9143640" cy="5143680"/>
            <a:chOff x="0" y="0"/>
            <a:chExt cx="9143640" cy="5143680"/>
          </a:xfrm>
        </p:grpSpPr>
        <p:pic>
          <p:nvPicPr>
            <p:cNvPr id="52" name="Google Shape;25;p5"/>
            <p:cNvPicPr/>
            <p:nvPr/>
          </p:nvPicPr>
          <p:blipFill>
            <a:blip r:embed="rId2"/>
            <a:srcRect l="734" t="14280" r="5031" b="-9100"/>
            <a:stretch/>
          </p:blipFill>
          <p:spPr>
            <a:xfrm rot="10800000" flipH="1">
              <a:off x="0" y="0"/>
              <a:ext cx="9087120" cy="51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3" name="Google Shape;26;p5"/>
            <p:cNvPicPr/>
            <p:nvPr/>
          </p:nvPicPr>
          <p:blipFill>
            <a:blip r:embed="rId3"/>
            <a:srcRect l="72344" t="21048" r="853" b="26716"/>
            <a:stretch/>
          </p:blipFill>
          <p:spPr>
            <a:xfrm>
              <a:off x="6694200" y="0"/>
              <a:ext cx="2449440" cy="25858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0" y="1831320"/>
            <a:ext cx="3782160" cy="2440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34;p6"/>
          <p:cNvPicPr/>
          <p:nvPr/>
        </p:nvPicPr>
        <p:blipFill>
          <a:blip r:embed="rId2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3394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715720" y="0"/>
            <a:ext cx="342792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0" u="none" strike="noStrike">
                <a:solidFill>
                  <a:schemeClr val="accent1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228600" y="4666320"/>
            <a:ext cx="3355560" cy="248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26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129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3"/>
          <p:cNvPicPr/>
          <p:nvPr/>
        </p:nvPicPr>
        <p:blipFill>
          <a:blip r:embed="rId2"/>
          <a:stretch/>
        </p:blipFill>
        <p:spPr>
          <a:xfrm>
            <a:off x="0" y="360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82240" y="3918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82240" y="28555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282960" y="2324160"/>
            <a:ext cx="86400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282240" y="338688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282240" y="444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4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5221440" y="308520"/>
            <a:ext cx="3631320" cy="1000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7;p14"/>
          <p:cNvPicPr/>
          <p:nvPr/>
        </p:nvPicPr>
        <p:blipFill>
          <a:blip r:embed="rId2"/>
          <a:srcRect l="616"/>
          <a:stretch/>
        </p:blipFill>
        <p:spPr>
          <a:xfrm>
            <a:off x="0" y="0"/>
            <a:ext cx="908712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77600" y="485640"/>
            <a:ext cx="7175520" cy="135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71;p15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29692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0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title"/>
          </p:nvPr>
        </p:nvSpPr>
        <p:spPr>
          <a:xfrm>
            <a:off x="3157560" y="304920"/>
            <a:ext cx="5918400" cy="144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505680" y="1961280"/>
            <a:ext cx="5349960" cy="2833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8317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9" name="Google Shape;77;p16"/>
          <p:cNvPicPr/>
          <p:nvPr/>
        </p:nvPicPr>
        <p:blipFill>
          <a:blip r:embed="rId2"/>
          <a:srcRect l="-13357" t="4877" r="13357" b="52464"/>
          <a:stretch/>
        </p:blipFill>
        <p:spPr>
          <a:xfrm rot="10800000">
            <a:off x="360" y="3031920"/>
            <a:ext cx="9143640" cy="211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" name="Google Shape;78;p16"/>
          <p:cNvPicPr/>
          <p:nvPr/>
        </p:nvPicPr>
        <p:blipFill>
          <a:blip r:embed="rId3"/>
          <a:srcRect l="72344" t="25162" r="853" b="22599"/>
          <a:stretch/>
        </p:blipFill>
        <p:spPr>
          <a:xfrm>
            <a:off x="6694200" y="0"/>
            <a:ext cx="2449440" cy="2585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13280" y="309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22" name="Google Shape;81;p17"/>
          <p:cNvPicPr/>
          <p:nvPr/>
        </p:nvPicPr>
        <p:blipFill>
          <a:blip r:embed="rId2"/>
          <a:srcRect l="-24476" t="2369" r="24476" b="-2369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83;p18"/>
          <p:cNvPicPr/>
          <p:nvPr/>
        </p:nvPicPr>
        <p:blipFill>
          <a:blip r:embed="rId2"/>
          <a:stretch/>
        </p:blipFill>
        <p:spPr>
          <a:xfrm>
            <a:off x="0" y="0"/>
            <a:ext cx="9143640" cy="495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079080" y="2207160"/>
            <a:ext cx="920520" cy="43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413280" y="2207160"/>
            <a:ext cx="920520" cy="435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title"/>
          </p:nvPr>
        </p:nvSpPr>
        <p:spPr>
          <a:xfrm>
            <a:off x="5746320" y="2207160"/>
            <a:ext cx="920520" cy="435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000" b="0" u="none" strike="noStrike">
                <a:solidFill>
                  <a:schemeClr val="lt2"/>
                </a:solidFill>
                <a:effectLst/>
                <a:uFillTx/>
                <a:latin typeface="Goldman"/>
                <a:ea typeface="Goldman"/>
              </a:rPr>
              <a:t>xx%</a:t>
            </a:r>
            <a:endParaRPr lang="fr-FR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title"/>
          </p:nvPr>
        </p:nvSpPr>
        <p:spPr>
          <a:xfrm>
            <a:off x="413280" y="30996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36;p28"/>
          <p:cNvPicPr/>
          <p:nvPr/>
        </p:nvPicPr>
        <p:blipFill>
          <a:blip r:embed="rId3"/>
          <a:srcRect l="2425" t="14808" r="2425" b="3824"/>
          <a:stretch/>
        </p:blipFill>
        <p:spPr>
          <a:xfrm>
            <a:off x="5585760" y="691200"/>
            <a:ext cx="3469320" cy="4452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14440" y="495360"/>
            <a:ext cx="5028840" cy="1761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dirty="0">
                <a:ea typeface="Calibri" panose="020F0502020204030204" pitchFamily="34" charset="0"/>
                <a:cs typeface="Calibri" panose="020F0502020204030204" pitchFamily="34" charset="0"/>
              </a:rPr>
              <a:t>Optimizing </a:t>
            </a:r>
            <a:r>
              <a:rPr lang="en-US" sz="3200" b="1" dirty="0" err="1">
                <a:ea typeface="Calibri" panose="020F0502020204030204" pitchFamily="34" charset="0"/>
                <a:cs typeface="Calibri" panose="020F0502020204030204" pitchFamily="34" charset="0"/>
              </a:rPr>
              <a:t>LangChain</a:t>
            </a:r>
            <a:r>
              <a:rPr lang="en-US" sz="3200" b="1" dirty="0">
                <a:ea typeface="Calibri" panose="020F0502020204030204" pitchFamily="34" charset="0"/>
                <a:cs typeface="Calibri" panose="020F0502020204030204" pitchFamily="34" charset="0"/>
              </a:rPr>
              <a:t> Pipelines for Trust, Observability, and Compliance</a:t>
            </a:r>
            <a:endParaRPr lang="fr-FR" sz="3200" b="1" u="none" strike="noStrike" dirty="0">
              <a:solidFill>
                <a:schemeClr val="dk1"/>
              </a:solidFill>
              <a:effectLst/>
              <a:uFillTx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514440" y="4095720"/>
            <a:ext cx="2409480" cy="561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Sivakumar Mahalingam</a:t>
            </a:r>
            <a:endParaRPr lang="en-US" sz="16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483CA9-832E-E62E-A232-2C13B94D17F5}"/>
              </a:ext>
            </a:extLst>
          </p:cNvPr>
          <p:cNvSpPr txBox="1"/>
          <p:nvPr/>
        </p:nvSpPr>
        <p:spPr>
          <a:xfrm>
            <a:off x="514440" y="22313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i="1" dirty="0">
                <a:highlight>
                  <a:srgbClr val="0000FF"/>
                </a:highlight>
                <a:latin typeface="Agency FB" panose="020B0503020202020204" pitchFamily="34" charset="0"/>
              </a:rPr>
              <a:t>Audit-Ready RAG for Banking and Regulated Domains</a:t>
            </a:r>
            <a:endParaRPr lang="en-US" dirty="0">
              <a:highlight>
                <a:srgbClr val="0000FF"/>
              </a:highlight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B16CE-6E37-62EB-EB98-48E867850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0500303B-2D5E-EBC4-A7F1-68289839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60" y="504360"/>
            <a:ext cx="5086080" cy="1057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sp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400" b="0" u="none" strike="noStrike" dirty="0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THANK YOU</a:t>
            </a:r>
            <a:endParaRPr lang="fr-FR" sz="5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0CA25AA8-6651-8A96-1FD9-962BFD1C8044}"/>
              </a:ext>
            </a:extLst>
          </p:cNvPr>
          <p:cNvSpPr txBox="1">
            <a:spLocks/>
          </p:cNvSpPr>
          <p:nvPr/>
        </p:nvSpPr>
        <p:spPr>
          <a:xfrm>
            <a:off x="561960" y="1562040"/>
            <a:ext cx="8018160" cy="738664"/>
          </a:xfrm>
          <a:prstGeom prst="rect">
            <a:avLst/>
          </a:prstGeom>
          <a:solidFill>
            <a:srgbClr val="000000"/>
          </a:solidFill>
          <a:ln w="0"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91440" tIns="91440" rIns="91440" bIns="9144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3600">
                <a:solidFill>
                  <a:schemeClr val="dk1"/>
                </a:solidFill>
                <a:latin typeface="Albert Sans"/>
                <a:ea typeface="Albert Sans"/>
              </a:rPr>
              <a:t>Questions &amp; Discussions</a:t>
            </a:r>
            <a:endParaRPr lang="en-US" sz="3600" dirty="0">
              <a:solidFill>
                <a:srgbClr val="FFFFFF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1348990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4000" dirty="0"/>
              <a:t>Why Trust, Compliance, and Observability Matter?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AE0CF-5B4F-7F58-5FEC-B4485B02B039}"/>
              </a:ext>
            </a:extLst>
          </p:cNvPr>
          <p:cNvGrpSpPr/>
          <p:nvPr/>
        </p:nvGrpSpPr>
        <p:grpSpPr>
          <a:xfrm>
            <a:off x="3539892" y="2205521"/>
            <a:ext cx="2414753" cy="1260000"/>
            <a:chOff x="3539892" y="2205521"/>
            <a:chExt cx="2414753" cy="1260000"/>
          </a:xfrm>
        </p:grpSpPr>
        <p:sp useBgFill="1"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6366C5EE-EBB5-D178-E4B2-FFC787C5B65F}"/>
                </a:ext>
              </a:extLst>
            </p:cNvPr>
            <p:cNvSpPr/>
            <p:nvPr/>
          </p:nvSpPr>
          <p:spPr>
            <a:xfrm>
              <a:off x="3571973" y="2205521"/>
              <a:ext cx="2340000" cy="1260000"/>
            </a:xfrm>
            <a:prstGeom prst="round2SameRect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softEdge rad="63500"/>
            </a:effectLst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7E973C-4392-5D0C-B01E-24797606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862" y="2318353"/>
              <a:ext cx="400110" cy="40011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77257C-C560-35AB-3B42-87FE187BDAAC}"/>
                </a:ext>
              </a:extLst>
            </p:cNvPr>
            <p:cNvSpPr txBox="1"/>
            <p:nvPr/>
          </p:nvSpPr>
          <p:spPr>
            <a:xfrm>
              <a:off x="3958588" y="2318353"/>
              <a:ext cx="19267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COMPLIANCE</a:t>
              </a:r>
              <a:endParaRPr lang="en-IN" sz="2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3DD601-5F30-D913-B376-74E4A5D99CD8}"/>
                </a:ext>
              </a:extLst>
            </p:cNvPr>
            <p:cNvSpPr txBox="1"/>
            <p:nvPr/>
          </p:nvSpPr>
          <p:spPr>
            <a:xfrm>
              <a:off x="3539892" y="2848425"/>
              <a:ext cx="24147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Mask PII, follow jurisdiction rules, avoid policy violations</a:t>
              </a:r>
              <a:endParaRPr lang="en-IN" sz="14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E5753B-BA86-D7B9-A282-CE1DC3E70615}"/>
              </a:ext>
            </a:extLst>
          </p:cNvPr>
          <p:cNvGrpSpPr/>
          <p:nvPr/>
        </p:nvGrpSpPr>
        <p:grpSpPr>
          <a:xfrm>
            <a:off x="687931" y="2205521"/>
            <a:ext cx="2340000" cy="1260000"/>
            <a:chOff x="687931" y="2205521"/>
            <a:chExt cx="2340000" cy="1260000"/>
          </a:xfrm>
        </p:grpSpPr>
        <p:sp useBgFill="1"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FC61809C-6502-0366-619C-4B6904E91D9F}"/>
                </a:ext>
              </a:extLst>
            </p:cNvPr>
            <p:cNvSpPr/>
            <p:nvPr/>
          </p:nvSpPr>
          <p:spPr>
            <a:xfrm>
              <a:off x="687931" y="2205521"/>
              <a:ext cx="2340000" cy="1260000"/>
            </a:xfrm>
            <a:prstGeom prst="round2SameRect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softEdge rad="63500"/>
            </a:effectLst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5B6DFE-DFE0-F7B1-1D31-3CDF1AE20340}"/>
                </a:ext>
              </a:extLst>
            </p:cNvPr>
            <p:cNvSpPr txBox="1"/>
            <p:nvPr/>
          </p:nvSpPr>
          <p:spPr>
            <a:xfrm>
              <a:off x="1524800" y="2295075"/>
              <a:ext cx="10800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TRUST</a:t>
              </a:r>
              <a:endParaRPr lang="en-IN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2F0509-B290-A1B0-3CBC-658023B3375F}"/>
                </a:ext>
              </a:extLst>
            </p:cNvPr>
            <p:cNvSpPr txBox="1"/>
            <p:nvPr/>
          </p:nvSpPr>
          <p:spPr>
            <a:xfrm>
              <a:off x="906469" y="2848425"/>
              <a:ext cx="19267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dirty="0"/>
                <a:t>Prevent hallucinations &amp; enforce citations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0078E4-A49D-6E34-EED3-F8AFCBFD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800" y="2262583"/>
              <a:ext cx="540000" cy="54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FB2ED6-31B9-E22A-8E7A-4AC1E52CF14C}"/>
              </a:ext>
            </a:extLst>
          </p:cNvPr>
          <p:cNvGrpSpPr/>
          <p:nvPr/>
        </p:nvGrpSpPr>
        <p:grpSpPr>
          <a:xfrm>
            <a:off x="6456016" y="2220910"/>
            <a:ext cx="2399351" cy="1260000"/>
            <a:chOff x="6456016" y="2220910"/>
            <a:chExt cx="2399351" cy="1260000"/>
          </a:xfrm>
        </p:grpSpPr>
        <p:sp useBgFill="1"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96B23727-9FF9-8068-6066-0A4987CE803E}"/>
                </a:ext>
              </a:extLst>
            </p:cNvPr>
            <p:cNvSpPr/>
            <p:nvPr/>
          </p:nvSpPr>
          <p:spPr>
            <a:xfrm>
              <a:off x="6456016" y="2220910"/>
              <a:ext cx="2340000" cy="1260000"/>
            </a:xfrm>
            <a:prstGeom prst="round2SameRect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softEdge rad="63500"/>
            </a:effectLst>
            <a:scene3d>
              <a:camera prst="orthographicFront"/>
              <a:lightRig rig="twoPt" dir="t"/>
            </a:scene3d>
            <a:sp3d extrusionH="76200" contourW="12700" prstMaterial="metal">
              <a:bevelT/>
              <a:bevelB/>
              <a:extrusionClr>
                <a:schemeClr val="bg1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3449A7-A732-5022-B065-5ED3F443B69A}"/>
                </a:ext>
              </a:extLst>
            </p:cNvPr>
            <p:cNvSpPr txBox="1"/>
            <p:nvPr/>
          </p:nvSpPr>
          <p:spPr>
            <a:xfrm>
              <a:off x="6779317" y="2318353"/>
              <a:ext cx="20760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>
                  <a:solidFill>
                    <a:schemeClr val="tx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OBSERVABILITY</a:t>
              </a:r>
              <a:endParaRPr lang="en-I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FC86B1-21A3-87AA-AB16-3BC6417FE406}"/>
                </a:ext>
              </a:extLst>
            </p:cNvPr>
            <p:cNvSpPr txBox="1"/>
            <p:nvPr/>
          </p:nvSpPr>
          <p:spPr>
            <a:xfrm>
              <a:off x="6674554" y="2863814"/>
              <a:ext cx="19267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Full traceability for audits and debugging</a:t>
              </a:r>
              <a:endParaRPr lang="en-IN" sz="14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E2CBBF-11CC-099D-5BAE-8AFEB1DF1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3460" y="2319305"/>
              <a:ext cx="384540" cy="3845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174;p32"/>
          <p:cNvPicPr/>
          <p:nvPr/>
        </p:nvPicPr>
        <p:blipFill>
          <a:blip r:embed="rId2"/>
          <a:stretch/>
        </p:blipFill>
        <p:spPr>
          <a:xfrm flipH="1">
            <a:off x="5195520" y="1507320"/>
            <a:ext cx="3948480" cy="2973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71520" y="2352600"/>
            <a:ext cx="4790880" cy="1580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600" b="0" u="none" strike="noStrike" dirty="0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Optimization Importance</a:t>
            </a:r>
            <a:endParaRPr lang="fr-FR" sz="4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IN" sz="4000" dirty="0"/>
              <a:t>The Banking Challenge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3258000" y="4537980"/>
            <a:ext cx="5886000" cy="605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lnSpcReduction="10000"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Naive pipelines suffer from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latency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, hallucinations, and lack of auditability, impacting reliability and user confidence.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65839-9D20-F9A4-42CF-BB6CA24AB29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64080" y="1376135"/>
            <a:ext cx="681253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Analysts and agents need fast answers (KYC, AML, fees)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Knowledge is scattered: PDFs, policies, SOPs, product docs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Wrong or non-compliant answers = regulatory risk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B465A-C6C2-BD15-3333-BA7C57C270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" y="3154950"/>
            <a:ext cx="1988820" cy="1988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8AB58-3CFF-8C69-4BDA-403990DDE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>
            <a:extLst>
              <a:ext uri="{FF2B5EF4-FFF2-40B4-BE49-F238E27FC236}">
                <a16:creationId xmlns:a16="http://schemas.microsoft.com/office/drawing/2014/main" id="{C71C5F86-2442-BBAB-7A56-077608B0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IN" sz="4000" dirty="0"/>
              <a:t>Audit-Ready RAG Copilot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>
            <a:extLst>
              <a:ext uri="{FF2B5EF4-FFF2-40B4-BE49-F238E27FC236}">
                <a16:creationId xmlns:a16="http://schemas.microsoft.com/office/drawing/2014/main" id="{2FF1559D-02B0-C58E-25EE-111FF17D323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258000" y="4537980"/>
            <a:ext cx="5886000" cy="605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lnSpcReduction="10000"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This is not just RAG, it’s </a:t>
            </a:r>
            <a:r>
              <a:rPr lang="en-US" sz="1200" b="1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Albert Sans"/>
              </a:rPr>
              <a:t>RAG with governance</a:t>
            </a: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Calibri"/>
              </a:rPr>
              <a:t>Ensures every answer is backed by citations</a:t>
            </a:r>
            <a:endParaRPr lang="en-US" sz="120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8E649-BB04-9CF4-0C87-BB5E7F53945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47900" y="1385531"/>
            <a:ext cx="681253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Retrieval-Augmented Generation with guardrails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Jurisdiction-aware policy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enforcement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LangSmith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traceability &amp; replay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B7B4F8-1636-3911-DF2D-3D2BF53D8B39}"/>
              </a:ext>
            </a:extLst>
          </p:cNvPr>
          <p:cNvGrpSpPr/>
          <p:nvPr/>
        </p:nvGrpSpPr>
        <p:grpSpPr>
          <a:xfrm>
            <a:off x="3258000" y="1764249"/>
            <a:ext cx="5463540" cy="2893611"/>
            <a:chOff x="3398520" y="2045420"/>
            <a:chExt cx="5189220" cy="27419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96A3AA-4911-BAC8-9D6D-1059617AF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520" y="2045420"/>
              <a:ext cx="5189220" cy="2741980"/>
            </a:xfrm>
            <a:prstGeom prst="rect">
              <a:avLst/>
            </a:prstGeom>
          </p:spPr>
        </p:pic>
        <p:pic>
          <p:nvPicPr>
            <p:cNvPr id="3083" name="Picture 11">
              <a:extLst>
                <a:ext uri="{FF2B5EF4-FFF2-40B4-BE49-F238E27FC236}">
                  <a16:creationId xmlns:a16="http://schemas.microsoft.com/office/drawing/2014/main" id="{AC69065E-6909-0EAA-12F3-E726C0D1F7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921" y="2834639"/>
              <a:ext cx="518554" cy="510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3200" dirty="0"/>
              <a:t>Architecture Overview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9F812F-E941-87D5-FE83-DB2F078B9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3" y="1948724"/>
            <a:ext cx="16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C4BADC9-68FD-58D6-63AB-D73049D52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516" y="1948724"/>
            <a:ext cx="158048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FE93FDB-65F8-EF31-3D40-C39D7327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73" y="1948724"/>
            <a:ext cx="158048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5B2A973-F535-BE68-695C-E88752B0A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47" y="1948724"/>
            <a:ext cx="16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A4B9361-4F51-AE40-AFAB-0D4C4D57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092" y="1948724"/>
            <a:ext cx="158048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9D3FD4F-B873-3D98-4AB4-2814371D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31" y="2220279"/>
            <a:ext cx="755698" cy="54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973FBA1A-EE8B-D81E-471E-4B794D361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165" y="2220279"/>
            <a:ext cx="755698" cy="54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FFDC6EB1-BE25-34CF-011C-18EF018F4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708" y="2220279"/>
            <a:ext cx="755698" cy="54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DB75210C-2C4D-E9A5-8339-EC937CAD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71" y="2220279"/>
            <a:ext cx="755698" cy="54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B17A4-DCAE-6746-695B-8E247F2B9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>
            <a:extLst>
              <a:ext uri="{FF2B5EF4-FFF2-40B4-BE49-F238E27FC236}">
                <a16:creationId xmlns:a16="http://schemas.microsoft.com/office/drawing/2014/main" id="{393E4376-9C7B-E430-A6F3-5705CCB8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Code Repository Layout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9A08D1-33F4-1569-F080-146948EB3657}"/>
              </a:ext>
            </a:extLst>
          </p:cNvPr>
          <p:cNvGrpSpPr/>
          <p:nvPr/>
        </p:nvGrpSpPr>
        <p:grpSpPr>
          <a:xfrm>
            <a:off x="2286000" y="1279089"/>
            <a:ext cx="5074920" cy="2308324"/>
            <a:chOff x="2286000" y="1279089"/>
            <a:chExt cx="5074920" cy="23083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718282-DCAD-B001-36E1-BB8D222C41AB}"/>
                </a:ext>
              </a:extLst>
            </p:cNvPr>
            <p:cNvSpPr txBox="1"/>
            <p:nvPr/>
          </p:nvSpPr>
          <p:spPr>
            <a:xfrm>
              <a:off x="2286000" y="1279089"/>
              <a:ext cx="5074920" cy="2308324"/>
            </a:xfrm>
            <a:prstGeom prst="rect">
              <a:avLst/>
            </a:prstGeom>
            <a:solidFill>
              <a:schemeClr val="bg1"/>
            </a:solidFill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IN" dirty="0"/>
                <a:t>app/</a:t>
              </a:r>
            </a:p>
            <a:p>
              <a:r>
                <a:rPr lang="en-IN" dirty="0"/>
                <a:t>├─ chains/</a:t>
              </a:r>
            </a:p>
            <a:p>
              <a:r>
                <a:rPr lang="en-IN" dirty="0"/>
                <a:t>├─ guards/</a:t>
              </a:r>
            </a:p>
            <a:p>
              <a:r>
                <a:rPr lang="en-IN" dirty="0"/>
                <a:t>├─ retrieval/</a:t>
              </a:r>
            </a:p>
            <a:p>
              <a:r>
                <a:rPr lang="en-IN" dirty="0"/>
                <a:t>├─ policies/ </a:t>
              </a:r>
            </a:p>
            <a:p>
              <a:r>
                <a:rPr lang="en-IN" dirty="0"/>
                <a:t>├─ schemas/  </a:t>
              </a:r>
            </a:p>
            <a:p>
              <a:r>
                <a:rPr lang="en-IN" dirty="0"/>
                <a:t>├─ server/ </a:t>
              </a:r>
            </a:p>
            <a:p>
              <a:r>
                <a:rPr lang="en-IN" dirty="0"/>
                <a:t>└─ telemetry/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B10173-19A4-0D2E-B1A8-1E1034D2C828}"/>
                </a:ext>
              </a:extLst>
            </p:cNvPr>
            <p:cNvSpPr txBox="1"/>
            <p:nvPr/>
          </p:nvSpPr>
          <p:spPr>
            <a:xfrm>
              <a:off x="3855720" y="1279089"/>
              <a:ext cx="3505200" cy="2308324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>
              <a:spAutoFit/>
            </a:bodyPr>
            <a:lstStyle/>
            <a:p>
              <a:endParaRPr lang="en-IN" dirty="0"/>
            </a:p>
            <a:p>
              <a:r>
                <a:rPr lang="en-IN" dirty="0"/>
                <a:t># </a:t>
              </a:r>
              <a:r>
                <a:rPr lang="en-IN" dirty="0" err="1"/>
                <a:t>LangChain</a:t>
              </a:r>
              <a:r>
                <a:rPr lang="en-IN" dirty="0"/>
                <a:t> graphs &amp; tools</a:t>
              </a:r>
            </a:p>
            <a:p>
              <a:r>
                <a:rPr lang="en-IN" dirty="0"/>
                <a:t># PII, policy linter</a:t>
              </a:r>
            </a:p>
            <a:p>
              <a:r>
                <a:rPr lang="en-IN" dirty="0"/>
                <a:t># Indexer, retriever</a:t>
              </a:r>
            </a:p>
            <a:p>
              <a:r>
                <a:rPr lang="en-IN" dirty="0"/>
                <a:t># Policy packs</a:t>
              </a:r>
            </a:p>
            <a:p>
              <a:r>
                <a:rPr lang="en-IN" dirty="0"/>
                <a:t># </a:t>
              </a:r>
              <a:r>
                <a:rPr lang="en-IN" dirty="0" err="1"/>
                <a:t>Pydantic</a:t>
              </a:r>
              <a:r>
                <a:rPr lang="en-IN" dirty="0"/>
                <a:t> models</a:t>
              </a:r>
            </a:p>
            <a:p>
              <a:r>
                <a:rPr lang="en-IN" dirty="0"/>
                <a:t># </a:t>
              </a:r>
              <a:r>
                <a:rPr lang="en-IN" dirty="0" err="1"/>
                <a:t>FastAPI</a:t>
              </a:r>
              <a:r>
                <a:rPr lang="en-IN" dirty="0"/>
                <a:t> endpoints</a:t>
              </a:r>
            </a:p>
            <a:p>
              <a:r>
                <a:rPr lang="en-IN" dirty="0"/>
                <a:t># </a:t>
              </a:r>
              <a:r>
                <a:rPr lang="en-IN" dirty="0" err="1"/>
                <a:t>LangSmith</a:t>
              </a:r>
              <a:r>
                <a:rPr lang="en-IN" dirty="0"/>
                <a:t> client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369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86BA0-AD39-A12B-9615-123268DE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>
            <a:extLst>
              <a:ext uri="{FF2B5EF4-FFF2-40B4-BE49-F238E27FC236}">
                <a16:creationId xmlns:a16="http://schemas.microsoft.com/office/drawing/2014/main" id="{E6D4BC79-D3EB-7D70-782C-7738888D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How Guardrails Work?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>
            <a:extLst>
              <a:ext uri="{FF2B5EF4-FFF2-40B4-BE49-F238E27FC236}">
                <a16:creationId xmlns:a16="http://schemas.microsoft.com/office/drawing/2014/main" id="{7934F64E-C876-7592-9CF8-5C08B37B256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969640" y="1028700"/>
            <a:ext cx="6098040" cy="341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514350" indent="-285750">
              <a:lnSpc>
                <a:spcPct val="120000"/>
              </a:lnSpc>
              <a:tabLst>
                <a:tab pos="0" algn="l"/>
              </a:tabLst>
            </a:pPr>
            <a:r>
              <a:rPr lang="en-IN" sz="1400" b="1" dirty="0"/>
              <a:t>PII Redaction:</a:t>
            </a:r>
            <a:r>
              <a:rPr lang="en-IN" sz="1400" dirty="0"/>
              <a:t> Masks PAN, IBAN, SSN, EID pre + post generation.</a:t>
            </a:r>
          </a:p>
          <a:p>
            <a:pPr marL="514350" indent="-285750">
              <a:lnSpc>
                <a:spcPct val="120000"/>
              </a:lnSpc>
              <a:tabLst>
                <a:tab pos="0" algn="l"/>
              </a:tabLst>
            </a:pPr>
            <a:r>
              <a:rPr lang="en-IN" sz="1400" b="1" dirty="0"/>
              <a:t>Policy Linter:</a:t>
            </a:r>
            <a:r>
              <a:rPr lang="en-IN" sz="1400" dirty="0"/>
              <a:t> Blocks banned phrases like “guaranteed approval”</a:t>
            </a:r>
          </a:p>
          <a:p>
            <a:pPr marL="514350" indent="-285750">
              <a:lnSpc>
                <a:spcPct val="120000"/>
              </a:lnSpc>
              <a:tabLst>
                <a:tab pos="0" algn="l"/>
              </a:tabLst>
            </a:pPr>
            <a:r>
              <a:rPr lang="en-IN" sz="1400" b="1" dirty="0"/>
              <a:t>No Citation, No Answer:</a:t>
            </a:r>
            <a:r>
              <a:rPr lang="en-IN" sz="1400" dirty="0"/>
              <a:t> Refusal if no supporting docs</a:t>
            </a:r>
          </a:p>
          <a:p>
            <a:pPr marL="514350" indent="-285750">
              <a:lnSpc>
                <a:spcPct val="120000"/>
              </a:lnSpc>
              <a:tabLst>
                <a:tab pos="0" algn="l"/>
              </a:tabLst>
            </a:pPr>
            <a:endParaRPr lang="en-IN" sz="1400" dirty="0"/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400" b="1" dirty="0"/>
              <a:t>Example:</a:t>
            </a:r>
          </a:p>
          <a:p>
            <a:pPr marL="971550" lvl="1" indent="-285750">
              <a:lnSpc>
                <a:spcPct val="120000"/>
              </a:lnSpc>
              <a:tabLst>
                <a:tab pos="0" algn="l"/>
              </a:tabLst>
            </a:pPr>
            <a:r>
              <a:rPr lang="en-US" sz="1000" dirty="0"/>
              <a:t>Input: “4242 4242 4242 1234”</a:t>
            </a:r>
          </a:p>
          <a:p>
            <a:pPr marL="971550" lvl="1" indent="-285750">
              <a:lnSpc>
                <a:spcPct val="120000"/>
              </a:lnSpc>
              <a:tabLst>
                <a:tab pos="0" algn="l"/>
              </a:tabLst>
            </a:pPr>
            <a:r>
              <a:rPr lang="en-US" sz="1000" dirty="0"/>
              <a:t>Output: “**** **** **** 1234”</a:t>
            </a:r>
            <a:endParaRPr lang="en-IN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B0D45-51DA-4E95-39F5-98FD6B2B5266}"/>
              </a:ext>
            </a:extLst>
          </p:cNvPr>
          <p:cNvSpPr txBox="1"/>
          <p:nvPr/>
        </p:nvSpPr>
        <p:spPr>
          <a:xfrm>
            <a:off x="3421380" y="4114801"/>
            <a:ext cx="5455920" cy="6463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Guardrails</a:t>
            </a:r>
            <a:r>
              <a:rPr lang="en-US" dirty="0"/>
              <a:t> — the backbone of trust and compliance in this system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EB62A-5457-F22F-916D-E514D43B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528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6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EF997-B894-CE4C-7B73-E685C353A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>
            <a:extLst>
              <a:ext uri="{FF2B5EF4-FFF2-40B4-BE49-F238E27FC236}">
                <a16:creationId xmlns:a16="http://schemas.microsoft.com/office/drawing/2014/main" id="{A2B9BF08-A707-1CCE-3F8E-006814D4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3200" dirty="0"/>
              <a:t>Observability with </a:t>
            </a:r>
            <a:r>
              <a:rPr lang="en-IN" sz="3200" dirty="0" err="1"/>
              <a:t>LangSmith</a:t>
            </a:r>
            <a:r>
              <a:rPr lang="en-US" sz="3000" b="0" u="none" strike="noStrike" dirty="0">
                <a:solidFill>
                  <a:schemeClr val="dk1"/>
                </a:solidFill>
                <a:effectLst/>
                <a:uFillTx/>
                <a:latin typeface="Goldman"/>
                <a:ea typeface="Goldman"/>
              </a:rPr>
              <a:t>?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>
            <a:extLst>
              <a:ext uri="{FF2B5EF4-FFF2-40B4-BE49-F238E27FC236}">
                <a16:creationId xmlns:a16="http://schemas.microsoft.com/office/drawing/2014/main" id="{E6C9395B-000F-8B6E-D4A4-BE5F48394D5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969640" y="1028700"/>
            <a:ext cx="6098040" cy="3413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514350" indent="-285750">
              <a:lnSpc>
                <a:spcPct val="120000"/>
              </a:lnSpc>
              <a:tabLst>
                <a:tab pos="0" algn="l"/>
              </a:tabLst>
            </a:pPr>
            <a:r>
              <a:rPr lang="en-IN" sz="1400" dirty="0"/>
              <a:t>Every run logged with:</a:t>
            </a:r>
          </a:p>
          <a:p>
            <a:pPr marL="971550" lvl="1" indent="-285750">
              <a:lnSpc>
                <a:spcPct val="120000"/>
              </a:lnSpc>
              <a:tabLst>
                <a:tab pos="0" algn="l"/>
              </a:tabLst>
            </a:pPr>
            <a:r>
              <a:rPr lang="en-IN" sz="1000" dirty="0"/>
              <a:t>Inputs, retrieved docs, tool calls, outputs</a:t>
            </a:r>
          </a:p>
          <a:p>
            <a:pPr marL="971550" lvl="1" indent="-285750">
              <a:lnSpc>
                <a:spcPct val="120000"/>
              </a:lnSpc>
              <a:tabLst>
                <a:tab pos="0" algn="l"/>
              </a:tabLst>
            </a:pPr>
            <a:r>
              <a:rPr lang="en-IN" sz="1000" dirty="0"/>
              <a:t>Metadata: jurisdiction, </a:t>
            </a:r>
            <a:r>
              <a:rPr lang="en-IN" sz="1000" dirty="0" err="1"/>
              <a:t>policy_pack_version</a:t>
            </a:r>
            <a:r>
              <a:rPr lang="en-IN" sz="1000" dirty="0"/>
              <a:t>, timestamp</a:t>
            </a:r>
          </a:p>
          <a:p>
            <a:pPr marL="514350" indent="-285750">
              <a:lnSpc>
                <a:spcPct val="120000"/>
              </a:lnSpc>
              <a:tabLst>
                <a:tab pos="0" algn="l"/>
              </a:tabLst>
            </a:pPr>
            <a:r>
              <a:rPr lang="en-IN" sz="1400" dirty="0"/>
              <a:t>Replay past runs for audits</a:t>
            </a:r>
            <a:endParaRPr lang="en-IN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54530-5443-A489-9C8E-7D237A78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15" y="2958065"/>
            <a:ext cx="5269569" cy="11567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89068563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395</Words>
  <Application>Microsoft Office PowerPoint</Application>
  <PresentationFormat>On-screen Show (16:9)</PresentationFormat>
  <Paragraphs>71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Agency FB</vt:lpstr>
      <vt:lpstr>Albert Sans</vt:lpstr>
      <vt:lpstr>Arial</vt:lpstr>
      <vt:lpstr>Calibri</vt:lpstr>
      <vt:lpstr>Goldman</vt:lpstr>
      <vt:lpstr>Open Sans</vt:lpstr>
      <vt:lpstr>OpenSymbol</vt:lpstr>
      <vt:lpstr>Symbol</vt:lpstr>
      <vt:lpstr>Wingdings</vt:lpstr>
      <vt:lpstr>Technology Innovations by Slidesgo</vt:lpstr>
      <vt:lpstr>Slidesgo Final Pages</vt:lpstr>
      <vt:lpstr>Optimizing LangChain Pipelines for Trust, Observability, and Compliance</vt:lpstr>
      <vt:lpstr>Why Trust, Compliance, and Observability Matter?</vt:lpstr>
      <vt:lpstr>Optimization Importance</vt:lpstr>
      <vt:lpstr>The Banking Challenge</vt:lpstr>
      <vt:lpstr>Audit-Ready RAG Copilot</vt:lpstr>
      <vt:lpstr>Architecture Overview</vt:lpstr>
      <vt:lpstr>Code Repository Layout</vt:lpstr>
      <vt:lpstr>How Guardrails Work?</vt:lpstr>
      <vt:lpstr>Observability with LangSmith?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Sivakumar</dc:creator>
  <cp:lastModifiedBy>SIVAKUMAR MAHALINGAM</cp:lastModifiedBy>
  <cp:revision>8</cp:revision>
  <dcterms:modified xsi:type="dcterms:W3CDTF">2025-09-26T17:12:57Z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2025-09-24T04:28:36Z</dcterms:created>
  <dc:creator>Unknown Creator</dc:creator>
  <dc:description/>
  <dc:language>en-US</dc:language>
  <cp:lastModifiedBy>Unknown Creator</cp:lastModifiedBy>
  <dcterms:modified xsi:type="dcterms:W3CDTF">2025-09-24T04:28:36Z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